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0" r:id="rId2"/>
    <p:sldMasterId id="2147483656" r:id="rId3"/>
  </p:sldMasterIdLst>
  <p:notesMasterIdLst>
    <p:notesMasterId r:id="rId10"/>
  </p:notesMasterIdLst>
  <p:sldIdLst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embeddedFontLst>
    <p:embeddedFont>
      <p:font typeface="Corbel" panose="020B0503020204020204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g0/mGAuEQukiJMMk9pow4WclrU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94"/>
    <p:restoredTop sz="94565"/>
  </p:normalViewPr>
  <p:slideViewPr>
    <p:cSldViewPr snapToGrid="0" snapToObjects="1">
      <p:cViewPr varScale="1">
        <p:scale>
          <a:sx n="97" d="100"/>
          <a:sy n="97" d="100"/>
        </p:scale>
        <p:origin x="12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font" Target="fonts/font3.fntdata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font" Target="fonts/font2.fntdata"/><Relationship Id="rId2" Type="http://schemas.openxmlformats.org/officeDocument/2006/relationships/slideMaster" Target="slideMasters/slideMaster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font" Target="fonts/font1.fntdata"/><Relationship Id="rId5" Type="http://schemas.openxmlformats.org/officeDocument/2006/relationships/slide" Target="slides/slide2.xml"/><Relationship Id="rId23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customschemas.google.com/relationships/presentationmetadata" Target="metadata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font" Target="fonts/font4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8"/>
          <p:cNvSpPr txBox="1">
            <a:spLocks noGrp="1"/>
          </p:cNvSpPr>
          <p:nvPr>
            <p:ph type="ctrTitle"/>
          </p:nvPr>
        </p:nvSpPr>
        <p:spPr>
          <a:xfrm>
            <a:off x="954000" y="363600"/>
            <a:ext cx="72360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>
            <a:spLocks noGrp="1"/>
          </p:cNvSpPr>
          <p:nvPr>
            <p:ph type="title"/>
          </p:nvPr>
        </p:nvSpPr>
        <p:spPr>
          <a:xfrm>
            <a:off x="954087" y="365125"/>
            <a:ext cx="7235825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>
            <a:spLocks noGrp="1"/>
          </p:cNvSpPr>
          <p:nvPr>
            <p:ph type="title"/>
          </p:nvPr>
        </p:nvSpPr>
        <p:spPr>
          <a:xfrm>
            <a:off x="954087" y="365125"/>
            <a:ext cx="7235825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>
            <a:spLocks noGrp="1"/>
          </p:cNvSpPr>
          <p:nvPr>
            <p:ph type="title"/>
          </p:nvPr>
        </p:nvSpPr>
        <p:spPr>
          <a:xfrm>
            <a:off x="954000" y="365126"/>
            <a:ext cx="72360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>
            <a:spLocks noGrp="1"/>
          </p:cNvSpPr>
          <p:nvPr>
            <p:ph type="title"/>
          </p:nvPr>
        </p:nvSpPr>
        <p:spPr>
          <a:xfrm>
            <a:off x="954087" y="365125"/>
            <a:ext cx="7235825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>
            <a:spLocks noGrp="1"/>
          </p:cNvSpPr>
          <p:nvPr>
            <p:ph type="title"/>
          </p:nvPr>
        </p:nvSpPr>
        <p:spPr>
          <a:xfrm>
            <a:off x="954000" y="363600"/>
            <a:ext cx="72360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title"/>
          </p:nvPr>
        </p:nvSpPr>
        <p:spPr>
          <a:xfrm>
            <a:off x="954087" y="365125"/>
            <a:ext cx="7235825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9"/>
          <p:cNvSpPr txBox="1">
            <a:spLocks noGrp="1"/>
          </p:cNvSpPr>
          <p:nvPr>
            <p:ph type="title"/>
          </p:nvPr>
        </p:nvSpPr>
        <p:spPr>
          <a:xfrm>
            <a:off x="954087" y="365125"/>
            <a:ext cx="7235825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16" name="Google Shape;16;p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>
            <a:spLocks noGrp="1"/>
          </p:cNvSpPr>
          <p:nvPr>
            <p:ph type="title"/>
          </p:nvPr>
        </p:nvSpPr>
        <p:spPr>
          <a:xfrm>
            <a:off x="954087" y="365125"/>
            <a:ext cx="7235825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200" b="1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"/>
          <p:cNvSpPr txBox="1">
            <a:spLocks noGrp="1"/>
          </p:cNvSpPr>
          <p:nvPr>
            <p:ph type="ctrTitle"/>
          </p:nvPr>
        </p:nvSpPr>
        <p:spPr>
          <a:xfrm>
            <a:off x="954087" y="363537"/>
            <a:ext cx="7235825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orbel"/>
              <a:buNone/>
            </a:pPr>
            <a:r>
              <a:rPr lang="en-US" sz="3800" b="1" i="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Your gateway to knowledge</a:t>
            </a:r>
            <a:endParaRPr/>
          </a:p>
        </p:txBody>
      </p:sp>
      <p:pic>
        <p:nvPicPr>
          <p:cNvPr id="43" name="Google Shape;4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0" y="3430587"/>
            <a:ext cx="4572000" cy="2166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72000" y="1263650"/>
            <a:ext cx="4572000" cy="2166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3430587"/>
            <a:ext cx="4572000" cy="2166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1263650"/>
            <a:ext cx="4572000" cy="2166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642100" y="1682750"/>
            <a:ext cx="425450" cy="57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006600" y="3843337"/>
            <a:ext cx="565150" cy="57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578600" y="3836987"/>
            <a:ext cx="571500" cy="58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006600" y="1682750"/>
            <a:ext cx="577850" cy="57785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1"/>
          <p:cNvSpPr txBox="1"/>
          <p:nvPr/>
        </p:nvSpPr>
        <p:spPr>
          <a:xfrm>
            <a:off x="969962" y="2424112"/>
            <a:ext cx="2651125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rbel"/>
              <a:buNone/>
            </a:pPr>
            <a:r>
              <a:rPr lang="en-US" sz="2000" b="1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NAVIGATE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rbel"/>
              <a:buNone/>
            </a:pPr>
            <a:r>
              <a:rPr lang="en-US" sz="2000" b="1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SCIENTIFIC LITERATURE</a:t>
            </a:r>
            <a:endParaRPr/>
          </a:p>
        </p:txBody>
      </p:sp>
      <p:sp>
        <p:nvSpPr>
          <p:cNvPr id="52" name="Google Shape;52;p1"/>
          <p:cNvSpPr txBox="1"/>
          <p:nvPr/>
        </p:nvSpPr>
        <p:spPr>
          <a:xfrm>
            <a:off x="5613400" y="2424112"/>
            <a:ext cx="2501900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rbel"/>
              <a:buNone/>
            </a:pPr>
            <a:r>
              <a:rPr lang="en-US" sz="2000" b="1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DISCOVER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rbel"/>
              <a:buNone/>
            </a:pPr>
            <a:r>
              <a:rPr lang="en-US" sz="2000" b="1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INFLUENTIAL SCIENCE</a:t>
            </a:r>
            <a:endParaRPr/>
          </a:p>
        </p:txBody>
      </p:sp>
      <p:sp>
        <p:nvSpPr>
          <p:cNvPr id="53" name="Google Shape;53;p1"/>
          <p:cNvSpPr txBox="1"/>
          <p:nvPr/>
        </p:nvSpPr>
        <p:spPr>
          <a:xfrm>
            <a:off x="1352550" y="4686300"/>
            <a:ext cx="1866900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rbel"/>
              <a:buNone/>
            </a:pPr>
            <a:r>
              <a:rPr lang="en-US" sz="2000" b="1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FIND RESEARCH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rbel"/>
              <a:buNone/>
            </a:pPr>
            <a:r>
              <a:rPr lang="en-US" sz="2000" b="1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EVIDENCE</a:t>
            </a:r>
            <a:endParaRPr/>
          </a:p>
        </p:txBody>
      </p:sp>
      <p:sp>
        <p:nvSpPr>
          <p:cNvPr id="54" name="Google Shape;54;p1"/>
          <p:cNvSpPr txBox="1"/>
          <p:nvPr/>
        </p:nvSpPr>
        <p:spPr>
          <a:xfrm>
            <a:off x="5773737" y="4584700"/>
            <a:ext cx="2168525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rbel"/>
              <a:buNone/>
            </a:pPr>
            <a:r>
              <a:rPr lang="en-US" sz="2000" b="1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GET RECOGNITION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rbel"/>
              <a:buNone/>
            </a:pPr>
            <a:r>
              <a:rPr lang="en-US" sz="2000" b="1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FOR YOUR WORK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"/>
          <p:cNvSpPr txBox="1">
            <a:spLocks noGrp="1"/>
          </p:cNvSpPr>
          <p:nvPr>
            <p:ph type="title"/>
          </p:nvPr>
        </p:nvSpPr>
        <p:spPr>
          <a:xfrm>
            <a:off x="1481137" y="365125"/>
            <a:ext cx="6521450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orbel"/>
              <a:buNone/>
            </a:pPr>
            <a:r>
              <a:rPr lang="en-US" sz="4200" b="1" i="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Navigate scientific literature</a:t>
            </a:r>
            <a:endParaRPr/>
          </a:p>
        </p:txBody>
      </p:sp>
      <p:pic>
        <p:nvPicPr>
          <p:cNvPr id="60" name="Google Shape;60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58000" y="1265237"/>
            <a:ext cx="2286000" cy="968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86000" y="1263650"/>
            <a:ext cx="2286000" cy="9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572000" y="1263650"/>
            <a:ext cx="2286000" cy="9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1166812"/>
            <a:ext cx="2286000" cy="968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52437" y="346075"/>
            <a:ext cx="558800" cy="5588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2"/>
          <p:cNvSpPr txBox="1"/>
          <p:nvPr/>
        </p:nvSpPr>
        <p:spPr>
          <a:xfrm>
            <a:off x="644525" y="1817687"/>
            <a:ext cx="7854950" cy="421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26269"/>
              </a:buClr>
              <a:buSzPts val="2400"/>
              <a:buFont typeface="Corbel"/>
              <a:buNone/>
            </a:pPr>
            <a:r>
              <a:rPr lang="en-US" sz="2400" b="1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Hard to locate information in a dozen places?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26269"/>
              </a:buClr>
              <a:buSzPts val="1900"/>
              <a:buFont typeface="Corbel"/>
              <a:buNone/>
            </a:pPr>
            <a:r>
              <a:rPr lang="en-US" sz="1900" b="0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Access the A-Z of biomedical literature: publications, preprints, patents, theses, etc. Combine the power of PubMed and PMC to search in abstracts and full text at the same time.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626269"/>
              </a:buClr>
              <a:buSzPts val="2400"/>
              <a:buFont typeface="Corbel"/>
              <a:buNone/>
            </a:pPr>
            <a:r>
              <a:rPr lang="en-US" sz="2400" b="1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Frustrated with cumbersome searches?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26269"/>
              </a:buClr>
              <a:buSzPts val="1900"/>
              <a:buFont typeface="Corbel"/>
              <a:buNone/>
            </a:pPr>
            <a:r>
              <a:rPr lang="en-US" sz="1900" b="0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Use Europe PMC advanced search for sophisticated requirements. Look up a keyword specifically in the introduction, find papers that have cited your work, or preprints that describe protein structures.</a:t>
            </a:r>
            <a:endParaRPr sz="1900" b="0" i="0" u="none" strike="noStrike" cap="none">
              <a:solidFill>
                <a:srgbClr val="626269"/>
              </a:solidFill>
              <a:latin typeface="Corbel"/>
              <a:ea typeface="Corbel"/>
              <a:cs typeface="Corbel"/>
              <a:sym typeface="Corbe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626269"/>
              </a:buClr>
              <a:buSzPts val="2400"/>
              <a:buFont typeface="Corbel"/>
              <a:buNone/>
            </a:pPr>
            <a:r>
              <a:rPr lang="en-US" sz="2400" b="1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Reading daily to stay on top of your field?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26269"/>
              </a:buClr>
              <a:buSzPts val="1900"/>
              <a:buFont typeface="Corbel"/>
              <a:buNone/>
            </a:pPr>
            <a:r>
              <a:rPr lang="en-US" sz="1900" b="0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Get updates about new publications on your topic with a personalised RSS feed, or browse recommended papers in the Similar Articles collection.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"/>
          <p:cNvSpPr txBox="1">
            <a:spLocks noGrp="1"/>
          </p:cNvSpPr>
          <p:nvPr>
            <p:ph type="title"/>
          </p:nvPr>
        </p:nvSpPr>
        <p:spPr>
          <a:xfrm>
            <a:off x="1460500" y="365125"/>
            <a:ext cx="6223000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orbel"/>
              <a:buNone/>
            </a:pPr>
            <a:r>
              <a:rPr lang="en-US" sz="4200" b="1" i="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Discover influential science</a:t>
            </a:r>
            <a:endParaRPr/>
          </a:p>
        </p:txBody>
      </p:sp>
      <p:pic>
        <p:nvPicPr>
          <p:cNvPr id="71" name="Google Shape;71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58000" y="1265237"/>
            <a:ext cx="2286000" cy="968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86000" y="1166812"/>
            <a:ext cx="2286000" cy="968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572000" y="1263650"/>
            <a:ext cx="2286000" cy="9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1263650"/>
            <a:ext cx="2286000" cy="9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3875" y="346075"/>
            <a:ext cx="419100" cy="568325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3"/>
          <p:cNvSpPr txBox="1"/>
          <p:nvPr/>
        </p:nvSpPr>
        <p:spPr>
          <a:xfrm>
            <a:off x="644525" y="1817687"/>
            <a:ext cx="7959725" cy="421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26269"/>
              </a:buClr>
              <a:buSzPts val="2400"/>
              <a:buFont typeface="Corbel"/>
              <a:buNone/>
            </a:pPr>
            <a:r>
              <a:rPr lang="en-US" sz="2400" b="1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Want to focus on prominent papers?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26269"/>
              </a:buClr>
              <a:buSzPts val="1900"/>
              <a:buFont typeface="Corbel"/>
              <a:buNone/>
            </a:pPr>
            <a:r>
              <a:rPr lang="en-US" sz="1900" b="0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Sort search results to view most cited publications or browse special collections, like EuroFIR (European Food Information Resource) selected manuscripts.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3800"/>
              </a:spcBef>
              <a:spcAft>
                <a:spcPts val="0"/>
              </a:spcAft>
              <a:buClr>
                <a:srgbClr val="626269"/>
              </a:buClr>
              <a:buSzPts val="2400"/>
              <a:buFont typeface="Corbel"/>
              <a:buNone/>
            </a:pPr>
            <a:r>
              <a:rPr lang="en-US" sz="2400" b="1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Looking for impact beyond citations?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26269"/>
              </a:buClr>
              <a:buSzPts val="1900"/>
              <a:buFont typeface="Corbel"/>
              <a:buNone/>
            </a:pPr>
            <a:r>
              <a:rPr lang="en-US" sz="1900" b="0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Discover open peer reviews, alternative metrics, expert recommendations, smart citations and citations from curated database records – impact comes in all flavors.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3800"/>
              </a:spcBef>
              <a:spcAft>
                <a:spcPts val="0"/>
              </a:spcAft>
              <a:buClr>
                <a:srgbClr val="626269"/>
              </a:buClr>
              <a:buSzPts val="2400"/>
              <a:buFont typeface="Corbel"/>
              <a:buNone/>
            </a:pPr>
            <a:r>
              <a:rPr lang="en-US" sz="2400" b="1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What are the current hot topics?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26269"/>
              </a:buClr>
              <a:buSzPts val="1900"/>
              <a:buFont typeface="Corbel"/>
              <a:buNone/>
            </a:pPr>
            <a:r>
              <a:rPr lang="en-US" sz="1900" b="0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Find out which scientific areas are supported by the main research funders. Browse through 60,000 grants awarded by Europe PMC funders.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"/>
          <p:cNvSpPr txBox="1">
            <a:spLocks noGrp="1"/>
          </p:cNvSpPr>
          <p:nvPr>
            <p:ph type="title"/>
          </p:nvPr>
        </p:nvSpPr>
        <p:spPr>
          <a:xfrm>
            <a:off x="1949450" y="365125"/>
            <a:ext cx="5245100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orbel"/>
              <a:buNone/>
            </a:pPr>
            <a:r>
              <a:rPr lang="en-US" sz="4200" b="1" i="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Find research evidence</a:t>
            </a:r>
            <a:endParaRPr/>
          </a:p>
        </p:txBody>
      </p:sp>
      <p:pic>
        <p:nvPicPr>
          <p:cNvPr id="82" name="Google Shape;82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58000" y="1265237"/>
            <a:ext cx="2286000" cy="968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86000" y="1263650"/>
            <a:ext cx="2286000" cy="9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572000" y="1166812"/>
            <a:ext cx="2286000" cy="968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1263650"/>
            <a:ext cx="2286000" cy="9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57200" y="350837"/>
            <a:ext cx="550862" cy="563562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4"/>
          <p:cNvSpPr txBox="1"/>
          <p:nvPr/>
        </p:nvSpPr>
        <p:spPr>
          <a:xfrm>
            <a:off x="644525" y="1817687"/>
            <a:ext cx="8042275" cy="421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26269"/>
              </a:buClr>
              <a:buSzPts val="2400"/>
              <a:buFont typeface="Corbel"/>
              <a:buNone/>
            </a:pPr>
            <a:r>
              <a:rPr lang="en-US" sz="2400" b="1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Stumbled upon an interesting gene?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26269"/>
              </a:buClr>
              <a:buSzPts val="1900"/>
              <a:buFont typeface="Corbel"/>
              <a:buNone/>
            </a:pPr>
            <a:r>
              <a:rPr lang="en-US" sz="1900" b="0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Go straight from the paper to data by clicking on a gene or interaction in the text. Europe PMC content is linked to prominent public life sciences databases, like ENA or Uniprot.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3800"/>
              </a:spcBef>
              <a:spcAft>
                <a:spcPts val="0"/>
              </a:spcAft>
              <a:buClr>
                <a:srgbClr val="626269"/>
              </a:buClr>
              <a:buSzPts val="2400"/>
              <a:buFont typeface="Corbel"/>
              <a:buNone/>
            </a:pPr>
            <a:r>
              <a:rPr lang="en-US" sz="2400" b="1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Want to reuse a dataset from a study?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26269"/>
              </a:buClr>
              <a:buSzPts val="1900"/>
              <a:buFont typeface="Corbel"/>
              <a:buNone/>
            </a:pPr>
            <a:r>
              <a:rPr lang="en-US" sz="1900" b="0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Make use of Europe PMC text-mining tools to identify data citations, such as accession numbers, and track datasets for your own future research.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3800"/>
              </a:spcBef>
              <a:spcAft>
                <a:spcPts val="0"/>
              </a:spcAft>
              <a:buClr>
                <a:srgbClr val="626269"/>
              </a:buClr>
              <a:buSzPts val="2400"/>
              <a:buFont typeface="Corbel"/>
              <a:buNone/>
            </a:pPr>
            <a:r>
              <a:rPr lang="en-US" sz="2400" b="1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Searching for facts to support a hypothesis?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26269"/>
              </a:buClr>
              <a:buSzPts val="1900"/>
              <a:buFont typeface="Corbel"/>
              <a:buNone/>
            </a:pPr>
            <a:r>
              <a:rPr lang="en-US" sz="1900" b="0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Scan the article for chemical or disease terms and spot interactions quickly with an annotation tool from Europe PMC that highlights text-mined keywords.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5"/>
          <p:cNvSpPr txBox="1">
            <a:spLocks noGrp="1"/>
          </p:cNvSpPr>
          <p:nvPr>
            <p:ph type="title"/>
          </p:nvPr>
        </p:nvSpPr>
        <p:spPr>
          <a:xfrm>
            <a:off x="1368425" y="365125"/>
            <a:ext cx="6797675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orbel"/>
              <a:buNone/>
            </a:pPr>
            <a:r>
              <a:rPr lang="en-US" sz="4200" b="1" i="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Get recognition for your work</a:t>
            </a:r>
            <a:endParaRPr/>
          </a:p>
        </p:txBody>
      </p:sp>
      <p:pic>
        <p:nvPicPr>
          <p:cNvPr id="93" name="Google Shape;93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58000" y="1168400"/>
            <a:ext cx="2286000" cy="95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86000" y="1263650"/>
            <a:ext cx="2286000" cy="9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572000" y="1263650"/>
            <a:ext cx="2286000" cy="9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1263650"/>
            <a:ext cx="2286000" cy="9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57200" y="349250"/>
            <a:ext cx="554037" cy="56515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5"/>
          <p:cNvSpPr txBox="1"/>
          <p:nvPr/>
        </p:nvSpPr>
        <p:spPr>
          <a:xfrm>
            <a:off x="644525" y="1817687"/>
            <a:ext cx="8042275" cy="421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26269"/>
              </a:buClr>
              <a:buSzPts val="2400"/>
              <a:buFont typeface="Corbel"/>
              <a:buNone/>
            </a:pPr>
            <a:r>
              <a:rPr lang="en-US" sz="2400" b="1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Too busy to gather evidence of your impact?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26269"/>
              </a:buClr>
              <a:buSzPts val="1900"/>
              <a:buFont typeface="Corbel"/>
              <a:buNone/>
            </a:pPr>
            <a:r>
              <a:rPr lang="en-US" sz="1900" b="0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Claim your works to your unique ORCID iD and enjoy immediate benefits, like an automated publication list from Europe PMC that saves you time and effort.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3800"/>
              </a:spcBef>
              <a:spcAft>
                <a:spcPts val="0"/>
              </a:spcAft>
              <a:buClr>
                <a:srgbClr val="626269"/>
              </a:buClr>
              <a:buSzPts val="2400"/>
              <a:buFont typeface="Corbel"/>
              <a:buNone/>
            </a:pPr>
            <a:r>
              <a:rPr lang="en-US" sz="2400" b="1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Applying for funding or a new position?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26269"/>
              </a:buClr>
              <a:buSzPts val="1900"/>
              <a:buFont typeface="Corbel"/>
              <a:buNone/>
            </a:pPr>
            <a:r>
              <a:rPr lang="en-US" sz="1900" b="0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Show your productivity with an author profile that visualises your publications and citations and highlights your commitment to open access research.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3800"/>
              </a:spcBef>
              <a:spcAft>
                <a:spcPts val="0"/>
              </a:spcAft>
              <a:buClr>
                <a:srgbClr val="626269"/>
              </a:buClr>
              <a:buSzPts val="2400"/>
              <a:buFont typeface="Corbel"/>
              <a:buNone/>
            </a:pPr>
            <a:r>
              <a:rPr lang="en-US" sz="2400" b="1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Successfully completed a project?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26269"/>
              </a:buClr>
              <a:buSzPts val="1900"/>
              <a:buFont typeface="Corbel"/>
              <a:buNone/>
            </a:pPr>
            <a:r>
              <a:rPr lang="en-US" sz="1900" b="0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Show that funding matters. Acknowledge your funders by submitting accepted manuscripts and link your articles to grants via Europe PMC Plus*.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26269"/>
              </a:buClr>
              <a:buSzPts val="1000"/>
              <a:buFont typeface="Corbel"/>
              <a:buNone/>
            </a:pPr>
            <a:r>
              <a:rPr lang="en-US" sz="1000" b="0" i="0" u="none" strike="noStrike" cap="none">
                <a:solidFill>
                  <a:srgbClr val="626269"/>
                </a:solidFill>
                <a:latin typeface="Corbel"/>
                <a:ea typeface="Corbel"/>
                <a:cs typeface="Corbel"/>
                <a:sym typeface="Corbel"/>
              </a:rPr>
              <a:t>*for PIs supported by Europe PMC funders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llection of logos and text&#10;&#10;Description automatically generated">
            <a:extLst>
              <a:ext uri="{FF2B5EF4-FFF2-40B4-BE49-F238E27FC236}">
                <a16:creationId xmlns:a16="http://schemas.microsoft.com/office/drawing/2014/main" id="{BFFE132D-D0D1-5651-39DD-2EBB32E012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123" b="7425"/>
          <a:stretch/>
        </p:blipFill>
        <p:spPr>
          <a:xfrm>
            <a:off x="1157356" y="1431235"/>
            <a:ext cx="6829287" cy="4479234"/>
          </a:xfrm>
          <a:prstGeom prst="rect">
            <a:avLst/>
          </a:prstGeom>
        </p:spPr>
      </p:pic>
      <p:sp>
        <p:nvSpPr>
          <p:cNvPr id="104" name="Google Shape;104;p6"/>
          <p:cNvSpPr txBox="1">
            <a:spLocks noGrp="1"/>
          </p:cNvSpPr>
          <p:nvPr>
            <p:ph type="title"/>
          </p:nvPr>
        </p:nvSpPr>
        <p:spPr>
          <a:xfrm>
            <a:off x="0" y="365125"/>
            <a:ext cx="9144000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orbel"/>
              <a:buNone/>
            </a:pPr>
            <a:r>
              <a:rPr lang="en-US" sz="4200" b="1" i="0" u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Brought to you by: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urope PMC">
      <a:dk1>
        <a:srgbClr val="5A595E"/>
      </a:dk1>
      <a:lt1>
        <a:srgbClr val="FFFFFF"/>
      </a:lt1>
      <a:dk2>
        <a:srgbClr val="83838B"/>
      </a:dk2>
      <a:lt2>
        <a:srgbClr val="E7E6E6"/>
      </a:lt2>
      <a:accent1>
        <a:srgbClr val="E82627"/>
      </a:accent1>
      <a:accent2>
        <a:srgbClr val="8DC970"/>
      </a:accent2>
      <a:accent3>
        <a:srgbClr val="B6D5ED"/>
      </a:accent3>
      <a:accent4>
        <a:srgbClr val="D4EACB"/>
      </a:accent4>
      <a:accent5>
        <a:srgbClr val="DEEBF4"/>
      </a:accent5>
      <a:accent6>
        <a:srgbClr val="AAD7A2"/>
      </a:accent6>
      <a:hlink>
        <a:srgbClr val="21699C"/>
      </a:hlink>
      <a:folHlink>
        <a:srgbClr val="C8449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Europe PMC">
      <a:dk1>
        <a:srgbClr val="5A595E"/>
      </a:dk1>
      <a:lt1>
        <a:srgbClr val="FFFFFF"/>
      </a:lt1>
      <a:dk2>
        <a:srgbClr val="83838B"/>
      </a:dk2>
      <a:lt2>
        <a:srgbClr val="E7E6E6"/>
      </a:lt2>
      <a:accent1>
        <a:srgbClr val="E82627"/>
      </a:accent1>
      <a:accent2>
        <a:srgbClr val="8DC970"/>
      </a:accent2>
      <a:accent3>
        <a:srgbClr val="B6D5ED"/>
      </a:accent3>
      <a:accent4>
        <a:srgbClr val="D4EACB"/>
      </a:accent4>
      <a:accent5>
        <a:srgbClr val="DEEBF4"/>
      </a:accent5>
      <a:accent6>
        <a:srgbClr val="AAD7A2"/>
      </a:accent6>
      <a:hlink>
        <a:srgbClr val="21699C"/>
      </a:hlink>
      <a:folHlink>
        <a:srgbClr val="C8449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Europe PMC">
      <a:dk1>
        <a:srgbClr val="5A595E"/>
      </a:dk1>
      <a:lt1>
        <a:srgbClr val="FFFFFF"/>
      </a:lt1>
      <a:dk2>
        <a:srgbClr val="83838B"/>
      </a:dk2>
      <a:lt2>
        <a:srgbClr val="E7E6E6"/>
      </a:lt2>
      <a:accent1>
        <a:srgbClr val="E82627"/>
      </a:accent1>
      <a:accent2>
        <a:srgbClr val="8DC970"/>
      </a:accent2>
      <a:accent3>
        <a:srgbClr val="B6D5ED"/>
      </a:accent3>
      <a:accent4>
        <a:srgbClr val="D4EACB"/>
      </a:accent4>
      <a:accent5>
        <a:srgbClr val="DEEBF4"/>
      </a:accent5>
      <a:accent6>
        <a:srgbClr val="AAD7A2"/>
      </a:accent6>
      <a:hlink>
        <a:srgbClr val="21699C"/>
      </a:hlink>
      <a:folHlink>
        <a:srgbClr val="C8449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458</Words>
  <Application>Microsoft Macintosh PowerPoint</Application>
  <PresentationFormat>On-screen Show (4:3)</PresentationFormat>
  <Paragraphs>39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Corbel</vt:lpstr>
      <vt:lpstr>Arial</vt:lpstr>
      <vt:lpstr>1_Office Theme</vt:lpstr>
      <vt:lpstr>Office Theme</vt:lpstr>
      <vt:lpstr>2_Office Theme</vt:lpstr>
      <vt:lpstr>Your gateway to knowledge</vt:lpstr>
      <vt:lpstr>Navigate scientific literature</vt:lpstr>
      <vt:lpstr>Discover influential science</vt:lpstr>
      <vt:lpstr>Find research evidence</vt:lpstr>
      <vt:lpstr>Get recognition for your work</vt:lpstr>
      <vt:lpstr>Brought to you by: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gateway to knowledge</dc:title>
  <dc:creator>Microsoft Office User</dc:creator>
  <cp:lastModifiedBy>Mariia Levchenko</cp:lastModifiedBy>
  <cp:revision>3</cp:revision>
  <dcterms:created xsi:type="dcterms:W3CDTF">2017-12-13T16:43:45Z</dcterms:created>
  <dcterms:modified xsi:type="dcterms:W3CDTF">2024-01-22T17:21:26Z</dcterms:modified>
</cp:coreProperties>
</file>